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61"/>
  </p:notesMasterIdLst>
  <p:handoutMasterIdLst>
    <p:handoutMasterId r:id="rId62"/>
  </p:handoutMasterIdLst>
  <p:sldIdLst>
    <p:sldId id="768" r:id="rId3"/>
    <p:sldId id="770" r:id="rId4"/>
    <p:sldId id="771" r:id="rId5"/>
    <p:sldId id="782" r:id="rId6"/>
    <p:sldId id="726" r:id="rId7"/>
    <p:sldId id="723" r:id="rId8"/>
    <p:sldId id="787" r:id="rId9"/>
    <p:sldId id="786" r:id="rId10"/>
    <p:sldId id="785" r:id="rId11"/>
    <p:sldId id="724" r:id="rId12"/>
    <p:sldId id="732" r:id="rId13"/>
    <p:sldId id="725" r:id="rId14"/>
    <p:sldId id="727" r:id="rId15"/>
    <p:sldId id="778" r:id="rId16"/>
    <p:sldId id="735" r:id="rId17"/>
    <p:sldId id="734" r:id="rId18"/>
    <p:sldId id="784" r:id="rId19"/>
    <p:sldId id="736" r:id="rId20"/>
    <p:sldId id="737" r:id="rId21"/>
    <p:sldId id="738" r:id="rId22"/>
    <p:sldId id="741" r:id="rId23"/>
    <p:sldId id="739" r:id="rId24"/>
    <p:sldId id="740" r:id="rId25"/>
    <p:sldId id="742" r:id="rId26"/>
    <p:sldId id="743" r:id="rId27"/>
    <p:sldId id="744" r:id="rId28"/>
    <p:sldId id="745" r:id="rId29"/>
    <p:sldId id="746" r:id="rId30"/>
    <p:sldId id="747" r:id="rId31"/>
    <p:sldId id="748" r:id="rId32"/>
    <p:sldId id="749" r:id="rId33"/>
    <p:sldId id="750" r:id="rId34"/>
    <p:sldId id="751" r:id="rId35"/>
    <p:sldId id="752" r:id="rId36"/>
    <p:sldId id="753" r:id="rId37"/>
    <p:sldId id="754" r:id="rId38"/>
    <p:sldId id="755" r:id="rId39"/>
    <p:sldId id="756" r:id="rId40"/>
    <p:sldId id="781" r:id="rId41"/>
    <p:sldId id="780" r:id="rId42"/>
    <p:sldId id="757" r:id="rId43"/>
    <p:sldId id="758" r:id="rId44"/>
    <p:sldId id="759" r:id="rId45"/>
    <p:sldId id="760" r:id="rId46"/>
    <p:sldId id="761" r:id="rId47"/>
    <p:sldId id="762" r:id="rId48"/>
    <p:sldId id="764" r:id="rId49"/>
    <p:sldId id="777" r:id="rId50"/>
    <p:sldId id="783" r:id="rId51"/>
    <p:sldId id="789" r:id="rId52"/>
    <p:sldId id="790" r:id="rId53"/>
    <p:sldId id="791" r:id="rId54"/>
    <p:sldId id="766" r:id="rId55"/>
    <p:sldId id="774" r:id="rId56"/>
    <p:sldId id="779" r:id="rId57"/>
    <p:sldId id="776" r:id="rId58"/>
    <p:sldId id="775" r:id="rId59"/>
    <p:sldId id="788" r:id="rId60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06" autoAdjust="0"/>
    <p:restoredTop sz="71724" autoAdjust="0"/>
  </p:normalViewPr>
  <p:slideViewPr>
    <p:cSldViewPr>
      <p:cViewPr>
        <p:scale>
          <a:sx n="84" d="100"/>
          <a:sy n="84" d="100"/>
        </p:scale>
        <p:origin x="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78319FB-6CC9-494E-9FAB-82B4869C5606}" type="slidenum">
              <a:rPr lang="en-US" altLang="en-US" sz="1200">
                <a:latin typeface="Times" charset="0"/>
              </a:rPr>
              <a:pPr/>
              <a:t>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Link to sign into lab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4D491D-6C1E-B846-B0B8-0F31511B67B1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We will teach some specific things (Java syntax, Karel commands) but more importantly</a:t>
            </a:r>
            <a:r>
              <a:rPr lang="is-IS" altLang="en-US" dirty="0">
                <a:latin typeface="Times New Roman" charset="0"/>
              </a:rPr>
              <a:t>…</a:t>
            </a:r>
          </a:p>
          <a:p>
            <a:r>
              <a:rPr lang="fr-FR" dirty="0">
                <a:effectLst/>
              </a:rPr>
              <a:t>Nous allons enseigner des choses spécifiques (syntaxe Java, commandes Karel) mais plus important encore…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teach software engineering principles. Much larger than just programming.</a:t>
            </a:r>
          </a:p>
          <a:p>
            <a:r>
              <a:rPr lang="fr-FR" dirty="0"/>
              <a:t>Nous enseignons les principes de génie logiciel. Beaucoup plus vaste que la simple programmation.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Mechanics of the language are nothing compared to the principles.</a:t>
            </a:r>
          </a:p>
          <a:p>
            <a:r>
              <a:rPr lang="en-US" altLang="en-US" dirty="0">
                <a:latin typeface="Times New Roman" charset="0"/>
              </a:rPr>
              <a:t>You are going to learn the principles by programming in Java</a:t>
            </a:r>
          </a:p>
          <a:p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mécanique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de la langue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n'est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rien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comparée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aux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principes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Vous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allez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apprendre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principes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programmant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Java</a:t>
            </a:r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4EC39-7C95-BD45-87D9-B64B3192BC8B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430B08-FBD8-0846-B79E-7033B56DAF7E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ça va! Tout le monde apprend à un rythme différent. Demander de l'aide.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ça va! Tout le monde apprend à un rythme différent. Demander de l'aide.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Karel is a gentle introduction to programming</a:t>
            </a:r>
          </a:p>
          <a:p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Karel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introduction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douce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la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programmation</a:t>
            </a:r>
            <a:endParaRPr kumimoji="1" 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kumimoji="1" lang="en-US" alt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Java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une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lange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pour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communiquer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avec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l’oordinateur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comme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pular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est</a:t>
            </a:r>
            <a:r>
              <a:rPr kumimoji="1" lang="en-US" alt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un </a:t>
            </a:r>
            <a:r>
              <a:rPr kumimoji="1" lang="en-US" alt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lange</a:t>
            </a:r>
            <a:endParaRPr lang="en-US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A241B8-15DC-924F-AD2A-B2276AACE139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fr-FR" dirty="0">
                <a:effectLst/>
              </a:rPr>
              <a:t>boussole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113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1D0F5B9-E0D4-6F42-8A3D-499CE114C98A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A778A67-E092-A844-8E94-FD107ED3B79E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21036F4-E1FD-754A-8630-74AF829DB21F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A2E753F-FEBC-D241-B7BB-C4FA14530E70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924194-0130-2244-B71C-2D52ED05DE65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8C78889-0A18-6D47-84B7-6304B7E7DAED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3E2D38B-E6BA-B14F-801D-74AE20E2A80E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693C7AE-4B06-2847-BB13-8EFCB2225DF9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362E426-2ED2-D645-B792-56A6F551299C}" type="slidenum">
              <a:rPr lang="en-US" altLang="en-US" sz="120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Schedule is fluid-La </a:t>
            </a:r>
            <a:r>
              <a:rPr lang="en-US" altLang="en-US" dirty="0" err="1">
                <a:latin typeface="Times New Roman" charset="0"/>
              </a:rPr>
              <a:t>programme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peux</a:t>
            </a:r>
            <a:r>
              <a:rPr lang="en-US" altLang="en-US" dirty="0">
                <a:latin typeface="Times New Roman" charset="0"/>
              </a:rPr>
              <a:t> changer</a:t>
            </a:r>
          </a:p>
          <a:p>
            <a:r>
              <a:rPr lang="en-US" altLang="en-US" dirty="0">
                <a:latin typeface="Times New Roman" charset="0"/>
              </a:rPr>
              <a:t>Explain purpose of lab/section-</a:t>
            </a:r>
            <a:r>
              <a:rPr lang="fr-FR" dirty="0"/>
              <a:t>les laboratoires sont pour résoudre des problèmes </a:t>
            </a:r>
            <a:r>
              <a:rPr lang="fr-FR" dirty="0" err="1"/>
              <a:t>toi-meme</a:t>
            </a:r>
            <a:r>
              <a:rPr lang="fr-FR" dirty="0"/>
              <a:t> avec l’aide</a:t>
            </a:r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Learn by doing!!- </a:t>
            </a:r>
            <a:r>
              <a:rPr lang="fr-FR" dirty="0">
                <a:effectLst/>
              </a:rPr>
              <a:t>on apprend en faisant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A315243-246C-CC4F-9CB4-A4C7F5A63511}" type="slidenum">
              <a:rPr lang="en-US" altLang="en-US" sz="1200">
                <a:latin typeface="Times" charset="0"/>
              </a:rPr>
              <a:pPr/>
              <a:t>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AFC2D4-C4BE-9A43-BE77-76C44DBAE414}" type="slidenum">
              <a:rPr lang="en-US" altLang="en-US" sz="1200">
                <a:latin typeface="Times" charset="0"/>
              </a:rPr>
              <a:pPr/>
              <a:t>34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35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Do together in the code </a:t>
            </a: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that code for 30 minutes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174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226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2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1E012F2-2A31-C940-959C-559122F87DAE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Electricity, </a:t>
            </a:r>
            <a:r>
              <a:rPr lang="en-US" altLang="en-US" dirty="0" err="1">
                <a:latin typeface="Times New Roman" charset="0"/>
              </a:rPr>
              <a:t>banjing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C2B4F7-BD9C-AE4A-9229-B43CB0645B22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82D045-5E00-924A-8F66-2F3753C1C8C6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2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2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840F04-B366-7049-9C42-EB22DF456E5B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4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4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0985B27-D9DE-3547-9272-A7A9807EF76C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6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6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D36BA5A-0A79-E641-8918-C7AB7EBD92D5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01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49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  <p:extLst>
      <p:ext uri="{BB962C8B-B14F-4D97-AF65-F5344CB8AC3E}">
        <p14:creationId xmlns:p14="http://schemas.microsoft.com/office/powerpoint/2010/main" val="5694756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52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5800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53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54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Electricity, </a:t>
            </a:r>
            <a:r>
              <a:rPr lang="en-US" altLang="en-US" dirty="0" err="1">
                <a:latin typeface="Times New Roman" charset="0"/>
              </a:rPr>
              <a:t>banjing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191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55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What will I learn next time?</a:t>
            </a:r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A0240A6-6E6B-274B-8751-A3122392C8A1}" type="slidenum">
              <a:rPr lang="en-US" altLang="en-US" sz="1200">
                <a:latin typeface="Times" charset="0"/>
              </a:rPr>
              <a:pPr/>
              <a:t>56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Electricity, </a:t>
            </a:r>
            <a:r>
              <a:rPr lang="en-US" altLang="en-US" dirty="0" err="1">
                <a:latin typeface="Times New Roman" charset="0"/>
              </a:rPr>
              <a:t>banjing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8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45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066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dirty="0">
                <a:effectLst/>
              </a:rPr>
              <a:t>J'étudie ça à Stanford</a:t>
            </a:r>
            <a:br>
              <a:rPr lang="en-US" dirty="0"/>
            </a:b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Quelle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expérience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avais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-je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quand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j'ai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fait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matériel pour la première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fois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?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C'était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difficile pour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moi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aussi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fr-FR" dirty="0"/>
              <a:t>Nous voulons que vous réussissiez tous</a:t>
            </a:r>
          </a:p>
          <a:p>
            <a:endParaRPr lang="fr-FR" altLang="en-US" dirty="0">
              <a:latin typeface="Times New Roman" charset="0"/>
            </a:endParaRPr>
          </a:p>
          <a:p>
            <a:br>
              <a:rPr lang="en-US" dirty="0"/>
            </a:b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Mais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au fil des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et des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années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nous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avons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travaillé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sur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notre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matériel pour que tout le monde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passe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à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travers… </a:t>
            </a:r>
          </a:p>
          <a:p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Pas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concurrence avec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quelqu'un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d'autre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que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vous-même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 Tout le monde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peut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gagner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!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35E909A-F031-7B45-8DF7-53183898F0D6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Juste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besoin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de savoir comment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allumer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un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ordinateur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et demander de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l'aide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endParaRPr kumimoji="1" lang="en-US" sz="1200" b="0" i="0" u="none" strike="noStrike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Nous </a:t>
            </a:r>
            <a:r>
              <a:rPr kumimoji="1"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aimons</a:t>
            </a:r>
            <a:r>
              <a:rPr kumimoji="1"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les questions !!!</a:t>
            </a:r>
            <a:endParaRPr lang="en-US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54906"/>
            <a:ext cx="4359275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665D2-3BC2-1549-BD98-337D7B823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4418544" cy="45203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EBB6AF-E3FD-9E43-AB91-FCE370F24D48}"/>
              </a:ext>
            </a:extLst>
          </p:cNvPr>
          <p:cNvSpPr/>
          <p:nvPr/>
        </p:nvSpPr>
        <p:spPr>
          <a:xfrm>
            <a:off x="5715000" y="2971800"/>
            <a:ext cx="2133600" cy="762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INFORMATIQUE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PONT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788" y="-146050"/>
            <a:ext cx="12261851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Prérequis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7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371600"/>
            <a:ext cx="5816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ChangeArrowheads="1"/>
          </p:cNvSpPr>
          <p:nvPr/>
        </p:nvSpPr>
        <p:spPr bwMode="auto">
          <a:xfrm>
            <a:off x="1524000" y="2909206"/>
            <a:ext cx="54492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charset="0"/>
              </a:rPr>
              <a:t>http://</a:t>
            </a:r>
            <a:r>
              <a:rPr lang="en-US" altLang="en-US" sz="4000" dirty="0" err="1">
                <a:latin typeface="Times New Roman" charset="0"/>
              </a:rPr>
              <a:t>guinea.csbridge.org</a:t>
            </a:r>
            <a:endParaRPr lang="en-US" altLang="en-US" sz="4000" dirty="0">
              <a:latin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760181">
            <a:off x="2375817" y="1842459"/>
            <a:ext cx="979310" cy="84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881931">
            <a:off x="4662801" y="3930488"/>
            <a:ext cx="1160178" cy="933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359830" y="1752812"/>
            <a:ext cx="1226838" cy="709903"/>
          </a:xfrm>
          <a:prstGeom prst="rightArrow">
            <a:avLst>
              <a:gd name="adj1" fmla="val 50000"/>
              <a:gd name="adj2" fmla="val 540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Site du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Cours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543323B-766E-C244-9CC0-B5E14DADB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71" y="5922009"/>
            <a:ext cx="74398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Times New Roman" charset="0"/>
              </a:rPr>
              <a:t>Mais</a:t>
            </a:r>
            <a:r>
              <a:rPr lang="en-US" altLang="en-US" sz="4000" dirty="0">
                <a:latin typeface="Times New Roman" charset="0"/>
              </a:rPr>
              <a:t> on </a:t>
            </a:r>
            <a:r>
              <a:rPr lang="en-US" altLang="en-US" sz="4000" dirty="0" err="1">
                <a:latin typeface="Times New Roman" charset="0"/>
              </a:rPr>
              <a:t>peux</a:t>
            </a:r>
            <a:r>
              <a:rPr lang="en-US" altLang="en-US" sz="4000" dirty="0">
                <a:latin typeface="Times New Roman" charset="0"/>
              </a:rPr>
              <a:t> faire sans connection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65BFC3-E86A-1E49-816E-813CBD3B4B17}"/>
              </a:ext>
            </a:extLst>
          </p:cNvPr>
          <p:cNvSpPr/>
          <p:nvPr/>
        </p:nvSpPr>
        <p:spPr>
          <a:xfrm>
            <a:off x="2133600" y="29718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64B800-E0D8-014A-B8FA-5EE9C8467BC9}"/>
              </a:ext>
            </a:extLst>
          </p:cNvPr>
          <p:cNvSpPr/>
          <p:nvPr/>
        </p:nvSpPr>
        <p:spPr>
          <a:xfrm>
            <a:off x="3619500" y="2356792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8DA200-133F-F24E-B8C2-F2509A68888C}"/>
              </a:ext>
            </a:extLst>
          </p:cNvPr>
          <p:cNvSpPr/>
          <p:nvPr/>
        </p:nvSpPr>
        <p:spPr>
          <a:xfrm>
            <a:off x="5334000" y="17526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1F209C-64AD-BA48-9E91-942F0739D5BC}"/>
              </a:ext>
            </a:extLst>
          </p:cNvPr>
          <p:cNvSpPr/>
          <p:nvPr/>
        </p:nvSpPr>
        <p:spPr>
          <a:xfrm>
            <a:off x="685800" y="3657600"/>
            <a:ext cx="12192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E8FC4-2A8F-DF4D-99C9-4E8D50987B26}"/>
              </a:ext>
            </a:extLst>
          </p:cNvPr>
          <p:cNvSpPr txBox="1"/>
          <p:nvPr/>
        </p:nvSpPr>
        <p:spPr>
          <a:xfrm>
            <a:off x="914400" y="361726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Karel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7D37E-8236-534D-9352-4EBF3B49EC33}"/>
              </a:ext>
            </a:extLst>
          </p:cNvPr>
          <p:cNvSpPr txBox="1"/>
          <p:nvPr/>
        </p:nvSpPr>
        <p:spPr>
          <a:xfrm>
            <a:off x="3743325" y="2337682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Eclater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C3D55-9803-6942-BE82-7E0DBB9C400F}"/>
              </a:ext>
            </a:extLst>
          </p:cNvPr>
          <p:cNvSpPr txBox="1"/>
          <p:nvPr/>
        </p:nvSpPr>
        <p:spPr>
          <a:xfrm>
            <a:off x="2057400" y="29526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Graphiques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C6BB67-8210-6A4A-B0E1-C7B73FECE684}"/>
              </a:ext>
            </a:extLst>
          </p:cNvPr>
          <p:cNvSpPr txBox="1"/>
          <p:nvPr/>
        </p:nvSpPr>
        <p:spPr>
          <a:xfrm>
            <a:off x="5562600" y="174304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Lists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C87F36-7D0C-1044-9482-5D515CAB71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r="-1"/>
          <a:stretch/>
        </p:blipFill>
        <p:spPr>
          <a:xfrm>
            <a:off x="5133071" y="1180206"/>
            <a:ext cx="3877579" cy="23531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2225"/>
            <a:ext cx="464820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00313"/>
            <a:ext cx="7239000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Eclater</a:t>
            </a:r>
            <a:endParaRPr lang="en-US" altLang="en-US" sz="36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15240" y="259080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Si je le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trouve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difficile? 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-15240" y="259080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Poser des questions!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37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Partager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des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idées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et non du code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608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s</a:t>
            </a:r>
          </a:p>
        </p:txBody>
      </p:sp>
      <p:pic>
        <p:nvPicPr>
          <p:cNvPr id="4813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782888"/>
            <a:ext cx="18954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parle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Java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F8E06-89C7-AC40-998A-A5926D49B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6477000" cy="3411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17817-BF46-E847-92BB-04FE29D6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4" y="2306975"/>
            <a:ext cx="6477000" cy="3008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7D17C-18BD-CF42-AF13-857F86216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12"/>
          <a:stretch/>
        </p:blipFill>
        <p:spPr>
          <a:xfrm>
            <a:off x="208384" y="4551025"/>
            <a:ext cx="8935616" cy="230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DE52F9-E2CE-1F43-BD55-84FE93F75DD6}"/>
              </a:ext>
            </a:extLst>
          </p:cNvPr>
          <p:cNvSpPr/>
          <p:nvPr/>
        </p:nvSpPr>
        <p:spPr>
          <a:xfrm>
            <a:off x="3205972" y="5689776"/>
            <a:ext cx="5913146" cy="1168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68D37-0CBA-E14D-9D9A-09489597E2AD}"/>
              </a:ext>
            </a:extLst>
          </p:cNvPr>
          <p:cNvSpPr/>
          <p:nvPr/>
        </p:nvSpPr>
        <p:spPr>
          <a:xfrm>
            <a:off x="3205972" y="3483319"/>
            <a:ext cx="5618584" cy="1148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4369-7627-D34E-A8D3-512BED229F04}"/>
              </a:ext>
            </a:extLst>
          </p:cNvPr>
          <p:cNvSpPr/>
          <p:nvPr/>
        </p:nvSpPr>
        <p:spPr>
          <a:xfrm>
            <a:off x="3525416" y="1377318"/>
            <a:ext cx="5618584" cy="94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955675" y="2141538"/>
            <a:ext cx="4897438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2604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79" name="Line 7"/>
          <p:cNvSpPr>
            <a:spLocks noChangeShapeType="1"/>
          </p:cNvSpPr>
          <p:nvPr/>
        </p:nvSpPr>
        <p:spPr bwMode="auto">
          <a:xfrm>
            <a:off x="94297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8"/>
          <p:cNvSpPr>
            <a:spLocks noChangeShapeType="1"/>
          </p:cNvSpPr>
          <p:nvPr/>
        </p:nvSpPr>
        <p:spPr bwMode="auto">
          <a:xfrm rot="-5400000">
            <a:off x="1438275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1922463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 rot="-5400000">
            <a:off x="2417763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2901950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6"/>
          <p:cNvSpPr>
            <a:spLocks noChangeShapeType="1"/>
          </p:cNvSpPr>
          <p:nvPr/>
        </p:nvSpPr>
        <p:spPr bwMode="auto">
          <a:xfrm rot="-5400000">
            <a:off x="3397250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>
            <a:off x="3881438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rot="-5400000">
            <a:off x="4376738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486092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Text Box 23"/>
          <p:cNvSpPr txBox="1">
            <a:spLocks noChangeArrowheads="1"/>
          </p:cNvSpPr>
          <p:nvPr/>
        </p:nvSpPr>
        <p:spPr bwMode="auto">
          <a:xfrm>
            <a:off x="22383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32162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41941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51720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2" name="Text Box 27"/>
          <p:cNvSpPr txBox="1">
            <a:spLocks noChangeArrowheads="1"/>
          </p:cNvSpPr>
          <p:nvPr/>
        </p:nvSpPr>
        <p:spPr bwMode="auto">
          <a:xfrm>
            <a:off x="12604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3" name="Line 28"/>
          <p:cNvSpPr>
            <a:spLocks noChangeShapeType="1"/>
          </p:cNvSpPr>
          <p:nvPr/>
        </p:nvSpPr>
        <p:spPr bwMode="auto">
          <a:xfrm>
            <a:off x="94297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Line 29"/>
          <p:cNvSpPr>
            <a:spLocks noChangeShapeType="1"/>
          </p:cNvSpPr>
          <p:nvPr/>
        </p:nvSpPr>
        <p:spPr bwMode="auto">
          <a:xfrm rot="-5400000">
            <a:off x="1438275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30"/>
          <p:cNvSpPr>
            <a:spLocks noChangeShapeType="1"/>
          </p:cNvSpPr>
          <p:nvPr/>
        </p:nvSpPr>
        <p:spPr bwMode="auto">
          <a:xfrm>
            <a:off x="1922463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31"/>
          <p:cNvSpPr>
            <a:spLocks noChangeShapeType="1"/>
          </p:cNvSpPr>
          <p:nvPr/>
        </p:nvSpPr>
        <p:spPr bwMode="auto">
          <a:xfrm rot="-5400000">
            <a:off x="2417763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32"/>
          <p:cNvSpPr>
            <a:spLocks noChangeShapeType="1"/>
          </p:cNvSpPr>
          <p:nvPr/>
        </p:nvSpPr>
        <p:spPr bwMode="auto">
          <a:xfrm>
            <a:off x="2901950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33"/>
          <p:cNvSpPr>
            <a:spLocks noChangeShapeType="1"/>
          </p:cNvSpPr>
          <p:nvPr/>
        </p:nvSpPr>
        <p:spPr bwMode="auto">
          <a:xfrm rot="-5400000">
            <a:off x="3397250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34"/>
          <p:cNvSpPr>
            <a:spLocks noChangeShapeType="1"/>
          </p:cNvSpPr>
          <p:nvPr/>
        </p:nvSpPr>
        <p:spPr bwMode="auto">
          <a:xfrm>
            <a:off x="3881438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35"/>
          <p:cNvSpPr>
            <a:spLocks noChangeShapeType="1"/>
          </p:cNvSpPr>
          <p:nvPr/>
        </p:nvSpPr>
        <p:spPr bwMode="auto">
          <a:xfrm rot="-5400000">
            <a:off x="4376738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36"/>
          <p:cNvSpPr>
            <a:spLocks noChangeShapeType="1"/>
          </p:cNvSpPr>
          <p:nvPr/>
        </p:nvSpPr>
        <p:spPr bwMode="auto">
          <a:xfrm>
            <a:off x="486092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Text Box 38"/>
          <p:cNvSpPr txBox="1">
            <a:spLocks noChangeArrowheads="1"/>
          </p:cNvSpPr>
          <p:nvPr/>
        </p:nvSpPr>
        <p:spPr bwMode="auto">
          <a:xfrm>
            <a:off x="22383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3" name="Text Box 39"/>
          <p:cNvSpPr txBox="1">
            <a:spLocks noChangeArrowheads="1"/>
          </p:cNvSpPr>
          <p:nvPr/>
        </p:nvSpPr>
        <p:spPr bwMode="auto">
          <a:xfrm>
            <a:off x="32162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4" name="Text Box 40"/>
          <p:cNvSpPr txBox="1">
            <a:spLocks noChangeArrowheads="1"/>
          </p:cNvSpPr>
          <p:nvPr/>
        </p:nvSpPr>
        <p:spPr bwMode="auto">
          <a:xfrm>
            <a:off x="41941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5" name="Text Box 41"/>
          <p:cNvSpPr txBox="1">
            <a:spLocks noChangeArrowheads="1"/>
          </p:cNvSpPr>
          <p:nvPr/>
        </p:nvSpPr>
        <p:spPr bwMode="auto">
          <a:xfrm>
            <a:off x="51720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6" name="Text Box 42"/>
          <p:cNvSpPr txBox="1">
            <a:spLocks noChangeArrowheads="1"/>
          </p:cNvSpPr>
          <p:nvPr/>
        </p:nvSpPr>
        <p:spPr bwMode="auto">
          <a:xfrm>
            <a:off x="12604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7" name="Line 44"/>
          <p:cNvSpPr>
            <a:spLocks noChangeShapeType="1"/>
          </p:cNvSpPr>
          <p:nvPr/>
        </p:nvSpPr>
        <p:spPr bwMode="auto">
          <a:xfrm rot="-5400000">
            <a:off x="1438275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46"/>
          <p:cNvSpPr>
            <a:spLocks noChangeShapeType="1"/>
          </p:cNvSpPr>
          <p:nvPr/>
        </p:nvSpPr>
        <p:spPr bwMode="auto">
          <a:xfrm rot="-5400000">
            <a:off x="2417763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48"/>
          <p:cNvSpPr>
            <a:spLocks noChangeShapeType="1"/>
          </p:cNvSpPr>
          <p:nvPr/>
        </p:nvSpPr>
        <p:spPr bwMode="auto">
          <a:xfrm rot="-5400000">
            <a:off x="3397250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rot="-5400000">
            <a:off x="4376738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Text Box 53"/>
          <p:cNvSpPr txBox="1">
            <a:spLocks noChangeArrowheads="1"/>
          </p:cNvSpPr>
          <p:nvPr/>
        </p:nvSpPr>
        <p:spPr bwMode="auto">
          <a:xfrm>
            <a:off x="22383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2" name="Text Box 54"/>
          <p:cNvSpPr txBox="1">
            <a:spLocks noChangeArrowheads="1"/>
          </p:cNvSpPr>
          <p:nvPr/>
        </p:nvSpPr>
        <p:spPr bwMode="auto">
          <a:xfrm>
            <a:off x="32162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3" name="Text Box 55"/>
          <p:cNvSpPr txBox="1">
            <a:spLocks noChangeArrowheads="1"/>
          </p:cNvSpPr>
          <p:nvPr/>
        </p:nvSpPr>
        <p:spPr bwMode="auto">
          <a:xfrm>
            <a:off x="41941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4" name="Text Box 56"/>
          <p:cNvSpPr txBox="1">
            <a:spLocks noChangeArrowheads="1"/>
          </p:cNvSpPr>
          <p:nvPr/>
        </p:nvSpPr>
        <p:spPr bwMode="auto">
          <a:xfrm>
            <a:off x="51720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5" name="Text Box 72"/>
          <p:cNvSpPr txBox="1">
            <a:spLocks noChangeArrowheads="1"/>
          </p:cNvSpPr>
          <p:nvPr/>
        </p:nvSpPr>
        <p:spPr bwMode="auto">
          <a:xfrm>
            <a:off x="642938" y="44164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6" name="Text Box 73"/>
          <p:cNvSpPr txBox="1">
            <a:spLocks noChangeArrowheads="1"/>
          </p:cNvSpPr>
          <p:nvPr/>
        </p:nvSpPr>
        <p:spPr bwMode="auto">
          <a:xfrm>
            <a:off x="642938" y="34385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7" name="Text Box 74"/>
          <p:cNvSpPr txBox="1">
            <a:spLocks noChangeArrowheads="1"/>
          </p:cNvSpPr>
          <p:nvPr/>
        </p:nvSpPr>
        <p:spPr bwMode="auto">
          <a:xfrm>
            <a:off x="642938" y="24479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8" name="Text Box 75"/>
          <p:cNvSpPr txBox="1">
            <a:spLocks noChangeArrowheads="1"/>
          </p:cNvSpPr>
          <p:nvPr/>
        </p:nvSpPr>
        <p:spPr bwMode="auto">
          <a:xfrm>
            <a:off x="960438" y="50577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9" name="Text Box 76"/>
          <p:cNvSpPr txBox="1">
            <a:spLocks noChangeArrowheads="1"/>
          </p:cNvSpPr>
          <p:nvPr/>
        </p:nvSpPr>
        <p:spPr bwMode="auto">
          <a:xfrm>
            <a:off x="1927225" y="50641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0" name="Text Box 77"/>
          <p:cNvSpPr txBox="1">
            <a:spLocks noChangeArrowheads="1"/>
          </p:cNvSpPr>
          <p:nvPr/>
        </p:nvSpPr>
        <p:spPr bwMode="auto">
          <a:xfrm>
            <a:off x="2906713" y="50704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1" name="Text Box 78"/>
          <p:cNvSpPr txBox="1">
            <a:spLocks noChangeArrowheads="1"/>
          </p:cNvSpPr>
          <p:nvPr/>
        </p:nvSpPr>
        <p:spPr bwMode="auto">
          <a:xfrm>
            <a:off x="3886200" y="50768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4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2" name="Text Box 79"/>
          <p:cNvSpPr txBox="1">
            <a:spLocks noChangeArrowheads="1"/>
          </p:cNvSpPr>
          <p:nvPr/>
        </p:nvSpPr>
        <p:spPr bwMode="auto">
          <a:xfrm>
            <a:off x="4865688" y="50831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5</a:t>
            </a:r>
            <a:endParaRPr lang="en-US" altLang="en-US" sz="1400">
              <a:latin typeface="Times New Roman" charset="0"/>
            </a:endParaRPr>
          </a:p>
        </p:txBody>
      </p:sp>
      <p:pic>
        <p:nvPicPr>
          <p:cNvPr id="50223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4183063"/>
            <a:ext cx="8366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2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3200"/>
            <a:ext cx="17081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25" name="TextBox 6"/>
          <p:cNvSpPr txBox="1">
            <a:spLocks noChangeArrowheads="1"/>
          </p:cNvSpPr>
          <p:nvPr/>
        </p:nvSpPr>
        <p:spPr bwMode="auto">
          <a:xfrm>
            <a:off x="7169150" y="2257425"/>
            <a:ext cx="9175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North</a:t>
            </a:r>
          </a:p>
        </p:txBody>
      </p:sp>
      <p:sp>
        <p:nvSpPr>
          <p:cNvPr id="50226" name="TextBox 115"/>
          <p:cNvSpPr txBox="1">
            <a:spLocks noChangeArrowheads="1"/>
          </p:cNvSpPr>
          <p:nvPr/>
        </p:nvSpPr>
        <p:spPr bwMode="auto">
          <a:xfrm>
            <a:off x="7169150" y="4516438"/>
            <a:ext cx="74090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 Sud</a:t>
            </a:r>
          </a:p>
        </p:txBody>
      </p:sp>
      <p:sp>
        <p:nvSpPr>
          <p:cNvPr id="50228" name="TextBox 117"/>
          <p:cNvSpPr txBox="1">
            <a:spLocks noChangeArrowheads="1"/>
          </p:cNvSpPr>
          <p:nvPr/>
        </p:nvSpPr>
        <p:spPr bwMode="auto">
          <a:xfrm>
            <a:off x="8399463" y="3378200"/>
            <a:ext cx="577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Est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monde de Karel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E4406-C241-3E4E-A7D9-DC3DF493F65A}"/>
              </a:ext>
            </a:extLst>
          </p:cNvPr>
          <p:cNvSpPr/>
          <p:nvPr/>
        </p:nvSpPr>
        <p:spPr>
          <a:xfrm>
            <a:off x="7169150" y="2257425"/>
            <a:ext cx="915988" cy="46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77873F-9587-B242-85FC-7E6288DCB68C}"/>
              </a:ext>
            </a:extLst>
          </p:cNvPr>
          <p:cNvSpPr txBox="1"/>
          <p:nvPr/>
        </p:nvSpPr>
        <p:spPr>
          <a:xfrm>
            <a:off x="7189590" y="2338536"/>
            <a:ext cx="130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594BFFF-2D9A-864B-9CDD-66F97BA06F91}"/>
              </a:ext>
            </a:extLst>
          </p:cNvPr>
          <p:cNvSpPr/>
          <p:nvPr/>
        </p:nvSpPr>
        <p:spPr>
          <a:xfrm>
            <a:off x="5937251" y="4209256"/>
            <a:ext cx="915988" cy="46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115">
            <a:extLst>
              <a:ext uri="{FF2B5EF4-FFF2-40B4-BE49-F238E27FC236}">
                <a16:creationId xmlns:a16="http://schemas.microsoft.com/office/drawing/2014/main" id="{4A7A220B-5A3D-7E4E-A66B-9911F96A6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664" y="3425825"/>
            <a:ext cx="9364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Times New Roman" charset="0"/>
              </a:rPr>
              <a:t>l’Oest</a:t>
            </a:r>
            <a:endParaRPr lang="en-US" altLang="en-US" sz="2400" dirty="0">
              <a:latin typeface="Times New Roman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96309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2415577" y="389467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695" y="4558832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756EF1A-BC00-9841-8F01-E04BE4B7F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02255"/>
            <a:ext cx="931857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Quelque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commandes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pour des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ordinateurs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sont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en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anglais</a:t>
            </a:r>
            <a:r>
              <a:rPr lang="en-US" alt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…patience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4274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429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5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428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4278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4279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632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634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632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6325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6327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6328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37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68BB80B-A265-E64F-A797-3A19EB127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749" y="3511550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044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0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pic>
        <p:nvPicPr>
          <p:cNvPr id="60421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26374213-0CB0-9948-93C9-B852DC0E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2449" y="698570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246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249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247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246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247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247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1A8F12EC-B250-5A46-8410-2B6C96F04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754" y="684352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51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turnLeft();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7A67085-7354-BB45-A9B5-6B0AD9739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478213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656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658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656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6565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65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6568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6B38D53B-608C-D34F-9618-C85F0CE07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455" y="70253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863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2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861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8613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8614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8616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C523AE7C-646E-5741-A0A6-D6FF70621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455" y="823913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D7FA8-9C9C-BE48-9833-66224EEA0227}"/>
              </a:ext>
            </a:extLst>
          </p:cNvPr>
          <p:cNvSpPr txBox="1"/>
          <p:nvPr/>
        </p:nvSpPr>
        <p:spPr>
          <a:xfrm>
            <a:off x="3962400" y="3810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KOUMBIA, GUINEE</a:t>
            </a:r>
          </a:p>
          <a:p>
            <a:r>
              <a:rPr lang="en-US" b="1" dirty="0">
                <a:latin typeface="+mj-lt"/>
              </a:rPr>
              <a:t>LOCATION: LYCEE DE KOUMBIA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Dates: </a:t>
            </a:r>
            <a:r>
              <a:rPr lang="en-US" dirty="0" err="1">
                <a:latin typeface="+mj-lt"/>
              </a:rPr>
              <a:t>Juillet</a:t>
            </a:r>
            <a:r>
              <a:rPr lang="en-US" dirty="0">
                <a:latin typeface="+mj-lt"/>
              </a:rPr>
              <a:t> le 3 – </a:t>
            </a:r>
            <a:r>
              <a:rPr lang="en-US" dirty="0" err="1">
                <a:latin typeface="+mj-lt"/>
              </a:rPr>
              <a:t>Juillet</a:t>
            </a:r>
            <a:r>
              <a:rPr lang="en-US" dirty="0">
                <a:latin typeface="+mj-lt"/>
              </a:rPr>
              <a:t> le 17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ABED0-7F38-3549-ABAC-E63B596F3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7" y="381000"/>
            <a:ext cx="32512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B179E-674E-2F45-93E8-3AC23C1D3C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55" y="1981200"/>
            <a:ext cx="4733290" cy="360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0D55A-0F71-7B4E-A4D4-096B1490CB6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8" y="3048000"/>
            <a:ext cx="3076575" cy="23075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pickBeeper();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F1AC143-1C22-D94C-A36F-46FED8A49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478213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">
            <a:extLst>
              <a:ext uri="{FF2B5EF4-FFF2-40B4-BE49-F238E27FC236}">
                <a16:creationId xmlns:a16="http://schemas.microsoft.com/office/drawing/2014/main" id="{3FD2EA60-4378-8647-B5F6-CB12A8F7C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2538" y="839927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">
            <a:extLst>
              <a:ext uri="{FF2B5EF4-FFF2-40B4-BE49-F238E27FC236}">
                <a16:creationId xmlns:a16="http://schemas.microsoft.com/office/drawing/2014/main" id="{874D7BFC-797A-6247-BEBC-6CAF6FC74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419" y="850969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8850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887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851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885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78852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78855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78856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8854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DCF379E5-C132-D34F-A7A5-EC544A3F76F5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128587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Premier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J’ai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besoin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volontaire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29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917575"/>
            <a:ext cx="5256212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81050"/>
            <a:ext cx="7786687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Essayons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40000"/>
            <a:ext cx="1854200" cy="233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50" y="-28576"/>
            <a:ext cx="3187700" cy="57785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43400" y="722313"/>
            <a:ext cx="0" cy="59070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329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Box 5"/>
          <p:cNvSpPr txBox="1">
            <a:spLocks noChangeArrowheads="1"/>
          </p:cNvSpPr>
          <p:nvPr/>
        </p:nvSpPr>
        <p:spPr bwMode="auto">
          <a:xfrm>
            <a:off x="2787410" y="445275"/>
            <a:ext cx="3384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LES PROFFESSEURS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14393" y="6116243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Harouna</a:t>
            </a:r>
            <a:endParaRPr lang="en-US" altLang="en-US" b="1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55CB4E5-4641-FA49-B9CF-40EFA6C75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7960" y="5422846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Aminata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5D2D4-DBDF-6B4D-990D-2C27FEF2F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98" y="2872984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Zak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697CD-5165-8946-B50E-D11E9E6A5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58" y="185418"/>
            <a:ext cx="1545921" cy="2318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FAE840-1C61-0546-965F-4576F39D3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1" r="19236"/>
          <a:stretch/>
        </p:blipFill>
        <p:spPr>
          <a:xfrm>
            <a:off x="314393" y="185418"/>
            <a:ext cx="2335212" cy="2504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C6FCFB-3D6B-BE41-B4EF-9B891A299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5" y="3729228"/>
            <a:ext cx="2335212" cy="2335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A26D62-35A0-044A-B94F-16D603F98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64" y="2872984"/>
            <a:ext cx="3185647" cy="2318881"/>
          </a:xfrm>
          <a:prstGeom prst="rect">
            <a:avLst/>
          </a:prstGeom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BE397CF5-6268-6141-9EB3-372C4CB3D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590" y="2590289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Mariam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D46DD8-8084-1A4F-A47E-8CE951F413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5" r="16356" b="23333"/>
          <a:stretch/>
        </p:blipFill>
        <p:spPr>
          <a:xfrm>
            <a:off x="7095538" y="3245040"/>
            <a:ext cx="1334416" cy="2819400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9FF33D12-2C35-294B-A097-C9BBEDAC3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6205514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Abigael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53954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300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7043" name="AutoShape 2"/>
          <p:cNvSpPr>
            <a:spLocks/>
          </p:cNvSpPr>
          <p:nvPr/>
        </p:nvSpPr>
        <p:spPr bwMode="auto">
          <a:xfrm>
            <a:off x="5451475" y="1911350"/>
            <a:ext cx="350838" cy="4340225"/>
          </a:xfrm>
          <a:prstGeom prst="rightBrace">
            <a:avLst>
              <a:gd name="adj1" fmla="val 13470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475" y="3333750"/>
            <a:ext cx="2871788" cy="1089025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 </a:t>
            </a:r>
            <a:r>
              <a:rPr lang="en-US" sz="2200" dirty="0">
                <a:latin typeface="DejaVu Serif" charset="0"/>
              </a:rPr>
              <a:t>du </a:t>
            </a:r>
            <a:r>
              <a:rPr lang="en-US" sz="2200" dirty="0" err="1">
                <a:latin typeface="DejaVu Serif" charset="0"/>
              </a:rPr>
              <a:t>programme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endParaRPr lang="en-US" sz="2200" dirty="0">
              <a:latin typeface="DejaVu Serif" charset="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4416425" y="1814513"/>
            <a:ext cx="233363" cy="2874962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813" y="2903538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89092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8213" y="3282950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ligne</a:t>
            </a:r>
            <a:r>
              <a:rPr lang="en-US" sz="2200" dirty="0">
                <a:latin typeface="DejaVu Serif" charset="0"/>
              </a:rPr>
              <a:t> de code </a:t>
            </a:r>
            <a:r>
              <a:rPr lang="en-US" sz="2200" dirty="0" err="1">
                <a:latin typeface="DejaVu Serif" charset="0"/>
              </a:rPr>
              <a:t>donne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nom</a:t>
            </a:r>
            <a:r>
              <a:rPr lang="en-US" sz="2200" dirty="0">
                <a:latin typeface="DejaVu Serif" charset="0"/>
              </a:rPr>
              <a:t> de la </a:t>
            </a:r>
            <a:r>
              <a:rPr lang="en-US" sz="2200" dirty="0" err="1"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 </a:t>
            </a: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ici</a:t>
            </a:r>
            <a:r>
              <a:rPr lang="en-US" sz="2200" dirty="0">
                <a:latin typeface="DejaVu Serif" charset="0"/>
              </a:rPr>
              <a:t>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1140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5262960" y="909240"/>
            <a:ext cx="584200" cy="2575719"/>
          </a:xfrm>
          <a:prstGeom prst="curvedConnector2">
            <a:avLst/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ligne</a:t>
            </a:r>
            <a:r>
              <a:rPr lang="en-US" sz="2200" dirty="0">
                <a:latin typeface="DejaVu Serif" charset="0"/>
              </a:rPr>
              <a:t> de code </a:t>
            </a:r>
            <a:r>
              <a:rPr lang="en-US" sz="2200" dirty="0" err="1">
                <a:latin typeface="DejaVu Serif" charset="0"/>
              </a:rPr>
              <a:t>donne</a:t>
            </a:r>
            <a:r>
              <a:rPr lang="en-US" sz="2200" dirty="0">
                <a:latin typeface="DejaVu Serif" charset="0"/>
              </a:rPr>
              <a:t> le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nom</a:t>
            </a:r>
            <a:r>
              <a:rPr lang="en-US" sz="2200" dirty="0">
                <a:latin typeface="DejaVu Serif" charset="0"/>
              </a:rPr>
              <a:t> de la </a:t>
            </a:r>
            <a:r>
              <a:rPr lang="en-US" sz="2200" dirty="0" err="1"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 </a:t>
            </a: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ici</a:t>
            </a:r>
            <a:r>
              <a:rPr lang="en-US" sz="2200" dirty="0">
                <a:latin typeface="DejaVu Serif" charset="0"/>
              </a:rPr>
              <a:t>, </a:t>
            </a:r>
            <a:r>
              <a:rPr lang="en-US" altLang="en-US" sz="2200" dirty="0" err="1"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3188" name="AutoShape 4"/>
          <p:cNvCxnSpPr>
            <a:cxnSpLocks noChangeShapeType="1"/>
            <a:stCxn id="8" idx="0"/>
          </p:cNvCxnSpPr>
          <p:nvPr/>
        </p:nvCxnSpPr>
        <p:spPr bwMode="auto">
          <a:xfrm rot="-5400000" flipH="1" flipV="1">
            <a:off x="4274344" y="2356644"/>
            <a:ext cx="2435225" cy="2700337"/>
          </a:xfrm>
          <a:prstGeom prst="curvedConnector4">
            <a:avLst>
              <a:gd name="adj1" fmla="val -9389"/>
              <a:gd name="adj2" fmla="val 8455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213" y="3306763"/>
            <a:ext cx="4768850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declaration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d’importation</a:t>
            </a:r>
            <a:r>
              <a:rPr lang="en-US" sz="2200" dirty="0">
                <a:latin typeface="DejaVu Serif" charset="0"/>
              </a:rPr>
              <a:t>. Il </a:t>
            </a:r>
            <a:r>
              <a:rPr lang="en-US" sz="2200" dirty="0" err="1">
                <a:latin typeface="DejaVu Serif" charset="0"/>
              </a:rPr>
              <a:t>dit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à</a:t>
            </a:r>
            <a:r>
              <a:rPr lang="en-US" sz="2200" dirty="0">
                <a:latin typeface="DejaVu Serif" charset="0"/>
              </a:rPr>
              <a:t> Java </a:t>
            </a:r>
            <a:r>
              <a:rPr lang="en-US" sz="2200" dirty="0" err="1">
                <a:latin typeface="DejaVu Serif" charset="0"/>
              </a:rPr>
              <a:t>ce</a:t>
            </a:r>
            <a:r>
              <a:rPr lang="en-US" sz="2200" dirty="0">
                <a:latin typeface="DejaVu Serif" charset="0"/>
              </a:rPr>
              <a:t> que Karel est.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4175" y="1050925"/>
            <a:ext cx="2176463" cy="2255838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Anatomie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d’un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033838" y="1651000"/>
            <a:ext cx="446087" cy="446088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79488" y="4443413"/>
            <a:ext cx="446087" cy="447675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425" y="2544763"/>
            <a:ext cx="2441575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Ceci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s’appellee</a:t>
            </a:r>
            <a:r>
              <a:rPr lang="en-US" sz="2200" dirty="0">
                <a:latin typeface="DejaVu Serif" charset="0"/>
              </a:rPr>
              <a:t> un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bloc de code</a:t>
            </a:r>
            <a:endParaRPr lang="en-US" sz="2200" b="1" dirty="0">
              <a:latin typeface="DejaVu Serif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Définition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704850" y="2559050"/>
            <a:ext cx="803296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nom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declarations dans le corps de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	la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méthode</a:t>
            </a:r>
            <a:endParaRPr lang="en-US" altLang="en-US" sz="3000" i="1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163489">
            <a:off x="4502150" y="4571395"/>
            <a:ext cx="2967038" cy="156966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Cela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ajoute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une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nouvelle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commande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au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vocabulaire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de Karel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				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turnezADroite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Style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669372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Logistics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6313"/>
            <a:ext cx="4114800" cy="6171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B9A9C9-1F4E-5049-B832-2238CF094EEC}"/>
              </a:ext>
            </a:extLst>
          </p:cNvPr>
          <p:cNvSpPr txBox="1"/>
          <p:nvPr/>
        </p:nvSpPr>
        <p:spPr>
          <a:xfrm>
            <a:off x="609600" y="17526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93F7-5D93-554D-BCDE-980629AE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Puisez</a:t>
            </a:r>
            <a:r>
              <a:rPr lang="en-US" dirty="0"/>
              <a:t> de </a:t>
            </a:r>
            <a:r>
              <a:rPr lang="en-US" dirty="0" err="1"/>
              <a:t>l’eau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200E4-7D23-3340-A325-BB513F59E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228725"/>
            <a:ext cx="58674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7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93F7-5D93-554D-BCDE-980629AE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Puisez</a:t>
            </a:r>
            <a:r>
              <a:rPr lang="en-US" dirty="0"/>
              <a:t> de </a:t>
            </a:r>
            <a:r>
              <a:rPr lang="en-US" dirty="0" err="1"/>
              <a:t>l’eau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EC95B-2CE0-2349-B840-635361F67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48" y="1417638"/>
            <a:ext cx="4759252" cy="338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E81AE-CCA2-A545-987D-AB0257095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1575594"/>
            <a:ext cx="4091516" cy="30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20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" y="403316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444818" y="329250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62" y="3291816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7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Placez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30313"/>
            <a:ext cx="8437563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For boucle</a:t>
            </a: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419225" y="2895600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Reviser</a:t>
            </a:r>
          </a:p>
        </p:txBody>
      </p:sp>
      <p:pic>
        <p:nvPicPr>
          <p:cNvPr id="1044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2401915"/>
            <a:ext cx="5397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1419225" y="850105"/>
            <a:ext cx="63055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DD8B7F5-7EB0-7846-A919-8E6155129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217" y="2614792"/>
            <a:ext cx="16882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DF19A6B6-B0AE-3245-80B4-370ABECF2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136612"/>
            <a:ext cx="5109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58A580A-20C9-1143-80A3-606D89830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870980"/>
            <a:ext cx="29770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9078962-75E1-5144-A654-FD7278945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701" y="4583357"/>
            <a:ext cx="31918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591B8-84B0-6D4B-8E8E-12DD559F6120}"/>
              </a:ext>
            </a:extLst>
          </p:cNvPr>
          <p:cNvSpPr/>
          <p:nvPr/>
        </p:nvSpPr>
        <p:spPr>
          <a:xfrm>
            <a:off x="1074211" y="5249248"/>
            <a:ext cx="72268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nom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declarations dans le corps de </a:t>
            </a:r>
          </a:p>
          <a:p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	la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méthode</a:t>
            </a:r>
            <a:endParaRPr lang="en-US" altLang="en-US" i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7FB62-87BA-9240-9934-F80DEC1F600D}"/>
              </a:ext>
            </a:extLst>
          </p:cNvPr>
          <p:cNvSpPr/>
          <p:nvPr/>
        </p:nvSpPr>
        <p:spPr>
          <a:xfrm>
            <a:off x="1066800" y="787865"/>
            <a:ext cx="6479905" cy="138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66667F-4A3F-0448-8885-18AC85737EE5}"/>
              </a:ext>
            </a:extLst>
          </p:cNvPr>
          <p:cNvSpPr/>
          <p:nvPr/>
        </p:nvSpPr>
        <p:spPr>
          <a:xfrm>
            <a:off x="1042987" y="2269437"/>
            <a:ext cx="7948613" cy="2839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744F8F-31CE-FF4E-A0D9-E73AD1CC3A32}"/>
              </a:ext>
            </a:extLst>
          </p:cNvPr>
          <p:cNvSpPr/>
          <p:nvPr/>
        </p:nvSpPr>
        <p:spPr>
          <a:xfrm>
            <a:off x="1042987" y="5256502"/>
            <a:ext cx="6479905" cy="1504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4" descr="Screen Shot 2016-06-20 at 10.52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/>
          <a:stretch>
            <a:fillRect/>
          </a:stretch>
        </p:blipFill>
        <p:spPr bwMode="auto">
          <a:xfrm>
            <a:off x="2138363" y="1468438"/>
            <a:ext cx="4105275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2" name="Picture 5" descr="Screen Shot 2016-06-20 at 11.02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3908425"/>
            <a:ext cx="61722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Box 6"/>
          <p:cNvSpPr txBox="1">
            <a:spLocks noChangeArrowheads="1"/>
          </p:cNvSpPr>
          <p:nvPr/>
        </p:nvSpPr>
        <p:spPr bwMode="auto">
          <a:xfrm>
            <a:off x="2632075" y="869950"/>
            <a:ext cx="913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dirty="0"/>
              <a:t>Avant</a:t>
            </a:r>
          </a:p>
        </p:txBody>
      </p:sp>
      <p:sp>
        <p:nvSpPr>
          <p:cNvPr id="128004" name="TextBox 8"/>
          <p:cNvSpPr txBox="1">
            <a:spLocks noChangeArrowheads="1"/>
          </p:cNvSpPr>
          <p:nvPr/>
        </p:nvSpPr>
        <p:spPr bwMode="auto">
          <a:xfrm>
            <a:off x="4745038" y="900113"/>
            <a:ext cx="920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dirty="0"/>
              <a:t>Après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0" y="1100138"/>
            <a:ext cx="0" cy="25273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0850" y="3748088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007" name="TextBox 15"/>
          <p:cNvSpPr txBox="1">
            <a:spLocks noChangeArrowheads="1"/>
          </p:cNvSpPr>
          <p:nvPr/>
        </p:nvSpPr>
        <p:spPr bwMode="auto">
          <a:xfrm>
            <a:off x="2784475" y="3498850"/>
            <a:ext cx="913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dirty="0"/>
              <a:t>Avant</a:t>
            </a:r>
          </a:p>
        </p:txBody>
      </p:sp>
      <p:sp>
        <p:nvSpPr>
          <p:cNvPr id="128008" name="TextBox 16"/>
          <p:cNvSpPr txBox="1">
            <a:spLocks noChangeArrowheads="1"/>
          </p:cNvSpPr>
          <p:nvPr/>
        </p:nvSpPr>
        <p:spPr bwMode="auto">
          <a:xfrm>
            <a:off x="4897438" y="3486150"/>
            <a:ext cx="913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dirty="0"/>
              <a:t>Après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73038" y="57944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Travailler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dans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n’importe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monde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5"/>
          <a:stretch>
            <a:fillRect/>
          </a:stretch>
        </p:blipFill>
        <p:spPr bwMode="auto">
          <a:xfrm>
            <a:off x="852488" y="1911350"/>
            <a:ext cx="30337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Ne pas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la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taille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du monde</a:t>
            </a:r>
          </a:p>
        </p:txBody>
      </p:sp>
      <p:pic>
        <p:nvPicPr>
          <p:cNvPr id="130051" name="Picture 5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2" t="12552" r="49524"/>
          <a:stretch>
            <a:fillRect/>
          </a:stretch>
        </p:blipFill>
        <p:spPr bwMode="auto">
          <a:xfrm>
            <a:off x="6434138" y="1911350"/>
            <a:ext cx="9890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4233863" y="2003425"/>
            <a:ext cx="1778000" cy="85725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863" y="5705475"/>
            <a:ext cx="1778000" cy="85725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0054" name="TextBox 2"/>
          <p:cNvSpPr txBox="1">
            <a:spLocks noChangeArrowheads="1"/>
          </p:cNvSpPr>
          <p:nvPr/>
        </p:nvSpPr>
        <p:spPr bwMode="auto">
          <a:xfrm>
            <a:off x="4868863" y="1400175"/>
            <a:ext cx="327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?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93F7-5D93-554D-BCDE-980629AE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StepUp</a:t>
            </a:r>
          </a:p>
          <a:p>
            <a:r>
              <a:rPr lang="en-US" dirty="0" err="1"/>
              <a:t>Puiser</a:t>
            </a:r>
            <a:r>
              <a:rPr lang="en-US" dirty="0"/>
              <a:t> de </a:t>
            </a:r>
            <a:r>
              <a:rPr lang="en-US" dirty="0" err="1"/>
              <a:t>l’eau</a:t>
            </a:r>
            <a:r>
              <a:rPr lang="en-US" dirty="0"/>
              <a:t> (newspaper)</a:t>
            </a:r>
          </a:p>
          <a:p>
            <a:r>
              <a:rPr lang="en-US" dirty="0"/>
              <a:t>Place 100 </a:t>
            </a:r>
          </a:p>
          <a:p>
            <a:r>
              <a:rPr lang="en-US" dirty="0" err="1"/>
              <a:t>Efes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Construire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394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Coding?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AD89-74CF-2641-9819-276C2248E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3068280"/>
            <a:ext cx="2857500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78BFD6-096A-7B4C-8317-347F8FCD4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" y="145755"/>
            <a:ext cx="3277870" cy="20428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859FA2-71E7-804E-8E3D-045AC29B0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80" y="4509562"/>
            <a:ext cx="4090035" cy="1530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B125DF-003C-1E45-AEFB-634D3E8A8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" y="2213100"/>
            <a:ext cx="4242435" cy="22720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82E4B6-0BAA-4A4D-9069-C3153281C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15" y="113935"/>
            <a:ext cx="2857500" cy="27075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 coding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vous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apprend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penser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par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vous-même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2A0CA-9DFC-1848-A74A-B87237367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914400"/>
            <a:ext cx="19685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2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CF0C3-C99F-0E4E-9B2C-2368D308F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50" y="1206500"/>
            <a:ext cx="4483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9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6172200" y="4038600"/>
            <a:ext cx="347663" cy="347663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79613" y="2879725"/>
            <a:ext cx="347662" cy="3476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4FA43BF5-566C-DC4B-8F14-845713B074DD}"/>
              </a:ext>
            </a:extLst>
          </p:cNvPr>
          <p:cNvSpPr/>
          <p:nvPr/>
        </p:nvSpPr>
        <p:spPr>
          <a:xfrm>
            <a:off x="6172199" y="4038599"/>
            <a:ext cx="347663" cy="347663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42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9384</TotalTime>
  <Words>1349</Words>
  <Application>Microsoft Macintosh PowerPoint</Application>
  <PresentationFormat>On-screen Show (4:3)</PresentationFormat>
  <Paragraphs>652</Paragraphs>
  <Slides>58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Century Gothic</vt:lpstr>
      <vt:lpstr>Courier</vt:lpstr>
      <vt:lpstr>DejaVu Serif</vt:lpstr>
      <vt:lpstr>Times</vt:lpstr>
      <vt:lpstr>Times New Roman</vt:lpstr>
      <vt:lpstr>Ubuntu Mono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Puisez de l’eau</vt:lpstr>
      <vt:lpstr>EXERCISE: Puisez de l’eau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Lisa Einstein</cp:lastModifiedBy>
  <cp:revision>5599</cp:revision>
  <cp:lastPrinted>2002-11-15T22:37:08Z</cp:lastPrinted>
  <dcterms:created xsi:type="dcterms:W3CDTF">1998-09-02T00:01:18Z</dcterms:created>
  <dcterms:modified xsi:type="dcterms:W3CDTF">2019-06-30T21:08:06Z</dcterms:modified>
</cp:coreProperties>
</file>